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24"/>
  </p:notesMasterIdLst>
  <p:sldIdLst>
    <p:sldId id="274" r:id="rId2"/>
    <p:sldId id="258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75" r:id="rId16"/>
    <p:sldId id="273" r:id="rId17"/>
    <p:sldId id="269" r:id="rId18"/>
    <p:sldId id="288" r:id="rId19"/>
    <p:sldId id="289" r:id="rId20"/>
    <p:sldId id="290" r:id="rId21"/>
    <p:sldId id="291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D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38" autoAdjust="0"/>
    <p:restoredTop sz="94717" autoAdjust="0"/>
  </p:normalViewPr>
  <p:slideViewPr>
    <p:cSldViewPr>
      <p:cViewPr varScale="1">
        <p:scale>
          <a:sx n="83" d="100"/>
          <a:sy n="83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82D62-75F6-40DE-B013-96E1D9799540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D9063-4BF0-4D3C-9B97-02D0C78CA90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37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D9063-4BF0-4D3C-9B97-02D0C78CA90C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D9063-4BF0-4D3C-9B97-02D0C78CA90C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550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7F11A6-AA79-4C99-95DD-411982B0F599}" type="datetimeFigureOut">
              <a:rPr lang="ru-RU" smtClean="0"/>
              <a:pPr/>
              <a:t>09.02.2015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AFD27C-18D2-4272-82CE-0B2EA0F8ECB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slow">
    <p:cover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-4259"/>
            <a:ext cx="442913" cy="6858000"/>
            <a:chOff x="0" y="0"/>
            <a:chExt cx="228600" cy="6858000"/>
          </a:xfrm>
        </p:grpSpPr>
        <p:pic>
          <p:nvPicPr>
            <p:cNvPr id="3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80919" cy="6408712"/>
          </a:xfrm>
          <a:effectLst/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1"/>
                </a:solidFill>
                <a:effectLst/>
              </a:rPr>
              <a:t>Об опыте работы муниципального образования Кандалакшский район, направленной на  повышение качества жизни ветеранов и пенсионеров</a:t>
            </a:r>
            <a:endParaRPr lang="ru-RU" sz="4400" dirty="0">
              <a:solidFill>
                <a:schemeClr val="accent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96795870"/>
      </p:ext>
    </p:extLst>
  </p:cSld>
  <p:clrMapOvr>
    <a:masterClrMapping/>
  </p:clrMapOvr>
  <p:transition spd="slow">
    <p:cover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13247"/>
            <a:ext cx="6512511" cy="667481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accent1"/>
                </a:solidFill>
                <a:effectLst/>
              </a:rPr>
              <a:t>Б</a:t>
            </a:r>
            <a:r>
              <a:rPr lang="ru-RU" sz="3200" dirty="0" smtClean="0">
                <a:solidFill>
                  <a:schemeClr val="accent1"/>
                </a:solidFill>
                <a:effectLst/>
              </a:rPr>
              <a:t>оулинг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18" name="Picture 2" descr="M:\Обменник\Сектор по информационно-аналитической работе\Котликова\фото координационный Совет\IMG_41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08720"/>
            <a:ext cx="5868144" cy="391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M:\Обменник\Сектор по информационно-аналитической работе\Котликова\фото координационный Совет\IMG_42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00" y="4892242"/>
            <a:ext cx="2692392" cy="179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M:\Обменник\Сектор по информационно-аналитической работе\Котликова\фото координационный Совет\IMG_41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92243"/>
            <a:ext cx="2692389" cy="179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M:\Обменник\Сектор по информационно-аналитической работе\Котликова\фото координационный Совет\IMG_41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414" y="4892243"/>
            <a:ext cx="2695745" cy="179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65354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56379"/>
            <a:ext cx="6512511" cy="680333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/>
                </a:solidFill>
                <a:effectLst/>
              </a:rPr>
              <a:t>Компьютерные курсы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2" name="Picture 2" descr="M:\Обменник\Сектор по информационно-аналитической работе\Котликова\фото координационный Совет\IMG_01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432048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M:\Обменник\Сектор по информационно-аналитической работе\Котликова\фото координационный Совет\IMG_01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96636"/>
            <a:ext cx="4283968" cy="318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30462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60648"/>
            <a:ext cx="8807896" cy="72008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1"/>
                </a:solidFill>
                <a:effectLst/>
              </a:rPr>
              <a:t>Помещения в аренду на безвозмездной основе предоставлены:</a:t>
            </a:r>
            <a:endParaRPr lang="ru-RU" sz="24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8640960" cy="5472608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1"/>
                </a:solidFill>
              </a:rPr>
              <a:t>МОООО «Российский Красный крест</a:t>
            </a:r>
            <a:r>
              <a:rPr lang="ru-RU" sz="2400" dirty="0" smtClean="0">
                <a:solidFill>
                  <a:schemeClr val="accent1"/>
                </a:solidFill>
              </a:rPr>
              <a:t>»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КГОМООООО </a:t>
            </a:r>
            <a:r>
              <a:rPr lang="ru-RU" sz="2400" dirty="0">
                <a:solidFill>
                  <a:schemeClr val="accent1"/>
                </a:solidFill>
              </a:rPr>
              <a:t>«Всероссийское общество инвалидов</a:t>
            </a:r>
            <a:r>
              <a:rPr lang="ru-RU" sz="2400" dirty="0" smtClean="0">
                <a:solidFill>
                  <a:schemeClr val="accent1"/>
                </a:solidFill>
              </a:rPr>
              <a:t>»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МРООООИ </a:t>
            </a:r>
            <a:r>
              <a:rPr lang="ru-RU" sz="2400" dirty="0">
                <a:solidFill>
                  <a:schemeClr val="accent1"/>
                </a:solidFill>
              </a:rPr>
              <a:t>«Всероссийское ордена Трудового Красного Знамени общество слепых</a:t>
            </a:r>
            <a:r>
              <a:rPr lang="ru-RU" sz="2400" dirty="0" smtClean="0">
                <a:solidFill>
                  <a:schemeClr val="accent1"/>
                </a:solidFill>
              </a:rPr>
              <a:t>»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КГОО </a:t>
            </a:r>
            <a:r>
              <a:rPr lang="ru-RU" sz="2400" dirty="0">
                <a:solidFill>
                  <a:schemeClr val="accent1"/>
                </a:solidFill>
              </a:rPr>
              <a:t>«Творчество и самообразование</a:t>
            </a:r>
            <a:r>
              <a:rPr lang="ru-RU" sz="2400" dirty="0" smtClean="0">
                <a:solidFill>
                  <a:schemeClr val="accent1"/>
                </a:solidFill>
              </a:rPr>
              <a:t>»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ОО </a:t>
            </a:r>
            <a:r>
              <a:rPr lang="ru-RU" sz="2400" dirty="0">
                <a:solidFill>
                  <a:schemeClr val="accent1"/>
                </a:solidFill>
              </a:rPr>
              <a:t>«Совет ветеранов войны, труда, Вооруженных сил и правоохранительных органов</a:t>
            </a:r>
            <a:r>
              <a:rPr lang="ru-RU" sz="2400" dirty="0" smtClean="0">
                <a:solidFill>
                  <a:schemeClr val="accent1"/>
                </a:solidFill>
              </a:rPr>
              <a:t>»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МОО </a:t>
            </a:r>
            <a:r>
              <a:rPr lang="ru-RU" sz="2400" dirty="0">
                <a:solidFill>
                  <a:schemeClr val="accent1"/>
                </a:solidFill>
              </a:rPr>
              <a:t>ВОО ветеранов «Боевое братство»</a:t>
            </a:r>
            <a:br>
              <a:rPr lang="ru-RU" sz="2400" dirty="0">
                <a:solidFill>
                  <a:schemeClr val="accent1"/>
                </a:solidFill>
              </a:rPr>
            </a:br>
            <a:r>
              <a:rPr lang="ru-RU" sz="2400" dirty="0">
                <a:solidFill>
                  <a:schemeClr val="accent1"/>
                </a:solidFill>
              </a:rPr>
              <a:t>МООО «Дети Великой Отечественной войны» </a:t>
            </a:r>
            <a:r>
              <a:rPr lang="ru-RU" sz="2400" dirty="0" smtClean="0">
                <a:solidFill>
                  <a:schemeClr val="accent1"/>
                </a:solidFill>
              </a:rPr>
              <a:t>(</a:t>
            </a:r>
            <a:r>
              <a:rPr lang="ru-RU" sz="2400" dirty="0">
                <a:solidFill>
                  <a:schemeClr val="accent1"/>
                </a:solidFill>
              </a:rPr>
              <a:t>Кандалакшский филиал</a:t>
            </a:r>
            <a:r>
              <a:rPr lang="ru-RU" sz="2400" dirty="0" smtClean="0">
                <a:solidFill>
                  <a:schemeClr val="accent1"/>
                </a:solidFill>
              </a:rPr>
              <a:t>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МРОО </a:t>
            </a:r>
            <a:r>
              <a:rPr lang="ru-RU" sz="2400" dirty="0">
                <a:solidFill>
                  <a:schemeClr val="accent1"/>
                </a:solidFill>
              </a:rPr>
              <a:t>«Ассоциация мастеров ручного труда</a:t>
            </a:r>
            <a:r>
              <a:rPr lang="ru-RU" sz="2400" dirty="0" smtClean="0">
                <a:solidFill>
                  <a:schemeClr val="accent1"/>
                </a:solidFill>
              </a:rPr>
              <a:t>»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МОО </a:t>
            </a:r>
            <a:r>
              <a:rPr lang="ru-RU" sz="2400" dirty="0">
                <a:solidFill>
                  <a:schemeClr val="accent1"/>
                </a:solidFill>
              </a:rPr>
              <a:t>«Народная экспертиза в жилищно-коммунальной и социальной сферах» г. Кандалакша</a:t>
            </a: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574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388479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56379"/>
            <a:ext cx="8424936" cy="680333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  <a:effectLst/>
              </a:rPr>
              <a:t>Поздравление ветеранов в п. Лесозаводский</a:t>
            </a:r>
            <a:endParaRPr lang="ru-RU" sz="28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 descr="M:\Обменник\Сектор по информационно-аналитической работе\Котликова\n_4F9hENOw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08" y="698573"/>
            <a:ext cx="4608512" cy="307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M:\Обменник\Сектор по информационно-аналитической работе\Котликова\HDVQfg0PLp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28289"/>
            <a:ext cx="3547698" cy="488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:\Обменник\Сектор по информационно-аналитической работе\Котликова\3PEbUDptmv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69715"/>
            <a:ext cx="4644008" cy="307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25801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568952" cy="64807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/>
                </a:solidFill>
                <a:effectLst/>
              </a:rPr>
              <a:t>Автобус до магазина «Евророс»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8" name="Picture 2" descr="M:\Обменник\Сектор по информационно-аналитической работе\САЙТ\!Опубликовано (архив)\2012\06. Июнь\2012-06-29\20120629kandl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8092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5064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0" y="836712"/>
            <a:ext cx="3816350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36712"/>
            <a:ext cx="3425825" cy="552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0" y="3717032"/>
            <a:ext cx="3760787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6379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accent1"/>
                </a:solidFill>
              </a:rPr>
              <a:t>Здание администрации муниципального образования Кандалакшский район 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8334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3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556055" y="2708920"/>
            <a:ext cx="8031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6056" y="332657"/>
            <a:ext cx="81340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МКУ «Многофункциональный центр по предоставлению государственных и муниципальных услуг»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55" y="1040806"/>
            <a:ext cx="3780000" cy="2376000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531" y="3973129"/>
            <a:ext cx="3860079" cy="2376000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531" y="1040806"/>
            <a:ext cx="3860079" cy="2376000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55" y="3973129"/>
            <a:ext cx="3779999" cy="23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8741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3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Прямоугольник 5"/>
          <p:cNvSpPr/>
          <p:nvPr/>
        </p:nvSpPr>
        <p:spPr>
          <a:xfrm>
            <a:off x="827584" y="332656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униципальная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программа «Социальная поддержка граждан в муниципальном образовании Кандалакшский район» </a:t>
            </a:r>
            <a:endParaRPr lang="ru-RU" sz="2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 2014-2017 годы</a:t>
            </a:r>
            <a:endParaRPr lang="ru-RU" sz="2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814661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учете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секторе по социальным вопросам состоят</a:t>
            </a:r>
            <a:r>
              <a:rPr lang="ru-RU" sz="20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0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376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граждан, страдающих онкологическими заболеваниями, </a:t>
            </a:r>
          </a:p>
          <a:p>
            <a:pPr algn="ctr"/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- 9</a:t>
            </a:r>
            <a:r>
              <a:rPr lang="ru-RU" sz="20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граждан, страдающих хронической почечной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недостаточностью</a:t>
            </a:r>
            <a:r>
              <a:rPr lang="ru-RU" sz="20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852936"/>
            <a:ext cx="8136904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Пенсионерам, проживающим в Кандалакшском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районе и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имеющим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размер пенсии ниже 19214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руб. производится выплата компенсации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расходов по оплате проезда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от места проживания гражданина до государственных и областных медучреждений г. Мурманска при наличии направления врача Кандалакшской районной больницы  и подтверждения из медучреждения г. Мурманска.  </a:t>
            </a:r>
            <a:endParaRPr lang="ru-RU" sz="2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период с 01.01.2014 по 01.02.2015 год </a:t>
            </a:r>
            <a:endParaRPr lang="ru-RU" sz="2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выплатой  обратилось 440 человек, произведено 789 выплат.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41995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3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80920" cy="64807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1"/>
                </a:solidFill>
                <a:effectLst/>
              </a:rPr>
              <a:t>Гемодиализ</a:t>
            </a:r>
            <a:endParaRPr lang="ru-RU" sz="36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95536" y="1052736"/>
            <a:ext cx="8568952" cy="5616624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15.05.2014 </a:t>
            </a:r>
            <a:r>
              <a:rPr lang="ru-RU" sz="4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Первомайским районным судом г. Мурманска вынесено решение об удовлетворении требований граждан, страдающих хронической почечной недостаточностью и нуждающихся в проведении планового гемодиализа, к Министерству здравоохранения Мурманской области об организации доставки  к месту проведения процедуры гемодиализа и обратно. </a:t>
            </a:r>
          </a:p>
          <a:p>
            <a:pPr algn="just"/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Минздравом </a:t>
            </a:r>
            <a:r>
              <a:rPr lang="ru-RU" sz="4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Мурманской области 10 июня 2014 года подана апелляционная жалоба на решение Первомайского районного суда г. Мурманска от 15.05.2014 в Мурманский областной суд. 06.08. 2014 Мурманский областной суд постановил оставить решение Первомайского районного суда об обязании Министерства здравоохранения организовать и обеспечить доставку неспециализированным транспортом граждан, страдающих хронической почечной недостаточностью  до места оказания медицинской помощи методом гемодиализа и обратно, БЕЗ ИЗМЕНЕНИЯ, а апелляционную жалобу Минздрава без удовлетворения. </a:t>
            </a:r>
          </a:p>
          <a:p>
            <a:endParaRPr lang="ru-RU" sz="3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171063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28600" y="188640"/>
            <a:ext cx="8663879" cy="151216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  <a:effectLst/>
              </a:rPr>
              <a:t>Выездные приемы прием </a:t>
            </a:r>
            <a:r>
              <a:rPr lang="ru-RU" sz="2800" dirty="0">
                <a:solidFill>
                  <a:schemeClr val="accent1"/>
                </a:solidFill>
                <a:effectLst/>
              </a:rPr>
              <a:t>врачей-сурдологов Мурманской областной клинической больницы им. П. А. </a:t>
            </a:r>
            <a:r>
              <a:rPr lang="ru-RU" sz="2800" dirty="0" smtClean="0">
                <a:solidFill>
                  <a:schemeClr val="accent1"/>
                </a:solidFill>
                <a:effectLst/>
              </a:rPr>
              <a:t>Баяндина в  Кандалакше</a:t>
            </a:r>
            <a:endParaRPr lang="ru-RU" sz="28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2" name="Picture 2" descr="M:\Обменник\Сектор по информационно-аналитической работе\САЙТ\!Опубликовано (архив)\2012\12. Декабрь\2012-12-04\20121204v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96" y="1700808"/>
            <a:ext cx="3156129" cy="236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kandalaksha-admin.ru/images/stories/Pics/17_02_10_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04864"/>
            <a:ext cx="5514681" cy="393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kandalaksha-admin.ru/images/stories/Pics/17_02_10_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93096"/>
            <a:ext cx="3160998" cy="225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87198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500043"/>
            <a:ext cx="87154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</a:t>
            </a:r>
          </a:p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25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25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825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25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11"/>
          <p:cNvGrpSpPr>
            <a:grpSpLocks/>
          </p:cNvGrpSpPr>
          <p:nvPr/>
        </p:nvGrpSpPr>
        <p:grpSpPr bwMode="auto">
          <a:xfrm>
            <a:off x="0" y="9382"/>
            <a:ext cx="228600" cy="6858000"/>
            <a:chOff x="0" y="0"/>
            <a:chExt cx="228600" cy="6858000"/>
          </a:xfrm>
        </p:grpSpPr>
        <p:pic>
          <p:nvPicPr>
            <p:cNvPr id="7" name="Picture 4" descr="D:\My docs\Site\12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 descr="D:\My docs\Site\12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" descr="D:\My docs\Site\12.bmp"/>
            <p:cNvPicPr>
              <a:picLocks noChangeAspect="1" noChangeArrowheads="1"/>
            </p:cNvPicPr>
            <p:nvPr/>
          </p:nvPicPr>
          <p:blipFill>
            <a:blip r:embed="rId3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2000240"/>
            <a:ext cx="77153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313" y="5007668"/>
            <a:ext cx="842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239882"/>
            <a:ext cx="84638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Координационный совет общественности при администрации </a:t>
            </a:r>
          </a:p>
          <a:p>
            <a:pPr algn="ctr"/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Кандалакшский район </a:t>
            </a:r>
          </a:p>
        </p:txBody>
      </p:sp>
      <p:pic>
        <p:nvPicPr>
          <p:cNvPr id="2052" name="Picture 4" descr="C:\Users\habibullina_ea\Desktop\Рабочий стол\доступная среда\паспортизация объектов\реестр и анкеты, акты паспорта\административные здания\Администрация\фото\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91600" y="-5613400"/>
            <a:ext cx="5425440" cy="36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M:\Обменник\Сектор по информационно-аналитической работе\Котликова\фото координационный Совет\IMG_76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01008"/>
            <a:ext cx="4139949" cy="275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M:\Обменник\Сектор по информационно-аналитической работе\Котликова\фото координационный Совет\фото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90930"/>
            <a:ext cx="4139950" cy="275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24936" cy="576064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accent1"/>
                </a:solidFill>
                <a:effectLst/>
              </a:rPr>
              <a:t>Ремонты квартир ветеранов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619672" y="1412776"/>
            <a:ext cx="6373260" cy="4464496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1"/>
                </a:solidFill>
              </a:rPr>
              <a:t>заявили </a:t>
            </a:r>
            <a:r>
              <a:rPr lang="ru-RU" sz="2400" b="1" dirty="0">
                <a:solidFill>
                  <a:schemeClr val="accent1"/>
                </a:solidFill>
              </a:rPr>
              <a:t>121 </a:t>
            </a:r>
            <a:r>
              <a:rPr lang="ru-RU" sz="2400" b="1" dirty="0" smtClean="0">
                <a:solidFill>
                  <a:schemeClr val="accent1"/>
                </a:solidFill>
              </a:rPr>
              <a:t>ветеран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По результатам </a:t>
            </a:r>
            <a:r>
              <a:rPr lang="ru-RU" sz="2400" dirty="0">
                <a:solidFill>
                  <a:schemeClr val="accent1"/>
                </a:solidFill>
              </a:rPr>
              <a:t>обследования требуется провести </a:t>
            </a:r>
            <a:r>
              <a:rPr lang="ru-RU" sz="2400" dirty="0" smtClean="0">
                <a:solidFill>
                  <a:schemeClr val="accent1"/>
                </a:solidFill>
              </a:rPr>
              <a:t>ремонт </a:t>
            </a:r>
            <a:r>
              <a:rPr lang="ru-RU" sz="2400" b="1" dirty="0" smtClean="0">
                <a:solidFill>
                  <a:schemeClr val="accent1"/>
                </a:solidFill>
              </a:rPr>
              <a:t>66 </a:t>
            </a:r>
            <a:r>
              <a:rPr lang="ru-RU" sz="2400" b="1" dirty="0">
                <a:solidFill>
                  <a:schemeClr val="accent1"/>
                </a:solidFill>
              </a:rPr>
              <a:t>ветеранам </a:t>
            </a:r>
            <a:endParaRPr lang="ru-RU" sz="2400" b="1" dirty="0" smtClean="0">
              <a:solidFill>
                <a:schemeClr val="accent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accent1"/>
                </a:solidFill>
              </a:rPr>
              <a:t>В </a:t>
            </a:r>
            <a:r>
              <a:rPr lang="ru-RU" sz="2400" b="1" dirty="0">
                <a:solidFill>
                  <a:schemeClr val="accent1"/>
                </a:solidFill>
              </a:rPr>
              <a:t>2015 году </a:t>
            </a:r>
            <a:r>
              <a:rPr lang="ru-RU" sz="2400" dirty="0">
                <a:solidFill>
                  <a:schemeClr val="accent1"/>
                </a:solidFill>
              </a:rPr>
              <a:t>за счет привлечения внебюджетных </a:t>
            </a:r>
            <a:r>
              <a:rPr lang="ru-RU" sz="2400" dirty="0" smtClean="0">
                <a:solidFill>
                  <a:schemeClr val="accent1"/>
                </a:solidFill>
              </a:rPr>
              <a:t>источников планируется </a:t>
            </a:r>
            <a:r>
              <a:rPr lang="ru-RU" sz="2400" dirty="0">
                <a:solidFill>
                  <a:schemeClr val="accent1"/>
                </a:solidFill>
              </a:rPr>
              <a:t>провести </a:t>
            </a:r>
            <a:r>
              <a:rPr lang="ru-RU" sz="2400" dirty="0" smtClean="0">
                <a:solidFill>
                  <a:schemeClr val="accent1"/>
                </a:solidFill>
              </a:rPr>
              <a:t>ремонт: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2400" dirty="0">
                <a:solidFill>
                  <a:schemeClr val="accent1"/>
                </a:solidFill>
              </a:rPr>
              <a:t>в городском поселении Кандалакша </a:t>
            </a:r>
            <a:r>
              <a:rPr lang="ru-RU" sz="2400" dirty="0" smtClean="0">
                <a:solidFill>
                  <a:schemeClr val="accent1"/>
                </a:solidFill>
              </a:rPr>
              <a:t>-                </a:t>
            </a:r>
            <a:r>
              <a:rPr lang="ru-RU" sz="2400" b="1" dirty="0" smtClean="0">
                <a:solidFill>
                  <a:schemeClr val="accent1"/>
                </a:solidFill>
              </a:rPr>
              <a:t>6 </a:t>
            </a:r>
            <a:r>
              <a:rPr lang="ru-RU" sz="2400" b="1" dirty="0">
                <a:solidFill>
                  <a:schemeClr val="accent1"/>
                </a:solidFill>
              </a:rPr>
              <a:t>ветеранам </a:t>
            </a:r>
            <a:endParaRPr lang="ru-RU" sz="2400" b="1" dirty="0" smtClean="0">
              <a:solidFill>
                <a:schemeClr val="accent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/>
                </a:solidFill>
              </a:rPr>
              <a:t>в </a:t>
            </a:r>
            <a:r>
              <a:rPr lang="ru-RU" sz="2400" dirty="0">
                <a:solidFill>
                  <a:schemeClr val="accent1"/>
                </a:solidFill>
              </a:rPr>
              <a:t>сельском поселении </a:t>
            </a:r>
            <a:r>
              <a:rPr lang="ru-RU" sz="2400" dirty="0" smtClean="0">
                <a:solidFill>
                  <a:schemeClr val="accent1"/>
                </a:solidFill>
              </a:rPr>
              <a:t>Алакуртти –</a:t>
            </a:r>
          </a:p>
          <a:p>
            <a:pPr algn="just"/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   </a:t>
            </a:r>
            <a:r>
              <a:rPr lang="ru-RU" sz="2400" b="1" dirty="0" smtClean="0">
                <a:solidFill>
                  <a:schemeClr val="accent1"/>
                </a:solidFill>
              </a:rPr>
              <a:t>3 ветеранам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26867251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0"/>
            <a:ext cx="8424936" cy="62068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/>
                </a:solidFill>
                <a:effectLst/>
              </a:rPr>
              <a:t>Организация досуга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D:\My docs\Site\12.bmp"/>
            <p:cNvPicPr>
              <a:picLocks noChangeAspect="1" noChangeArrowheads="1"/>
            </p:cNvPicPr>
            <p:nvPr/>
          </p:nvPicPr>
          <p:blipFill>
            <a:blip r:embed="rId3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6" name="Picture 2" descr="\\172.20.104.237\общий\Котликова\Старшее поколение\100_95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32605"/>
            <a:ext cx="4101232" cy="307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\\172.20.104.237\общий\Котликова\Старшее поколение\100_95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383" y="504392"/>
            <a:ext cx="4176464" cy="313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kotlikova_ov\Desktop\Документы котликова\общественники\совет ветеранов\IMG_126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804321"/>
            <a:ext cx="4086945" cy="289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M:\Обменник\Сектор по информационно-аналитической работе\Котликова\Старшее поколение\мпиро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486" y="3809583"/>
            <a:ext cx="4427984" cy="295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70376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276872"/>
            <a:ext cx="6512511" cy="2664296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chemeClr val="accent1"/>
                </a:solidFill>
                <a:effectLst/>
              </a:rPr>
              <a:t>Спасибо за внимание.</a:t>
            </a:r>
            <a:endParaRPr lang="ru-RU" sz="60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68435312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5" cy="6336704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  <a:effectLst/>
              </a:rPr>
              <a:t>К Дню пожилого человека </a:t>
            </a:r>
            <a:br>
              <a:rPr lang="ru-RU" sz="2800" dirty="0" smtClean="0">
                <a:solidFill>
                  <a:schemeClr val="accent1"/>
                </a:solidFill>
                <a:effectLst/>
              </a:rPr>
            </a:br>
            <a:r>
              <a:rPr lang="ru-RU" sz="2800" dirty="0" smtClean="0">
                <a:solidFill>
                  <a:schemeClr val="accent1"/>
                </a:solidFill>
                <a:effectLst/>
              </a:rPr>
              <a:t>и декаде инвалидов</a:t>
            </a:r>
            <a:br>
              <a:rPr lang="ru-RU" sz="2800" dirty="0" smtClean="0">
                <a:solidFill>
                  <a:schemeClr val="accent1"/>
                </a:solidFill>
                <a:effectLst/>
              </a:rPr>
            </a:br>
            <a:r>
              <a:rPr lang="ru-RU" sz="2800" dirty="0" smtClean="0">
                <a:solidFill>
                  <a:schemeClr val="accent1"/>
                </a:solidFill>
                <a:effectLst/>
              </a:rPr>
              <a:t>Сертификаты на бесплатные услуги:</a:t>
            </a:r>
            <a:br>
              <a:rPr lang="ru-RU" sz="2800" dirty="0" smtClean="0"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solidFill>
                  <a:schemeClr val="accent1"/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>услуги прачечной – 10 сертификатов </a:t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>наборы хозяйственного назначения – 15 штук</a:t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>услуги стоматологического кабинета – 11 талонов</a:t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>услуги парикмахерской – 34 сертификата</a:t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>услуги бани – 20 талонов</a:t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r>
              <a:rPr lang="ru-RU" sz="2400" dirty="0" smtClean="0">
                <a:solidFill>
                  <a:schemeClr val="accent1"/>
                </a:solidFill>
                <a:effectLst/>
              </a:rPr>
              <a:t>ремонт обуви – 10 сертификатов</a:t>
            </a:r>
            <a:br>
              <a:rPr lang="ru-RU" sz="2400" dirty="0" smtClean="0">
                <a:solidFill>
                  <a:schemeClr val="accent1"/>
                </a:solidFill>
                <a:effectLst/>
              </a:rPr>
            </a:br>
            <a:endParaRPr lang="ru-RU" sz="2400" dirty="0">
              <a:solidFill>
                <a:schemeClr val="accent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5189112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56379"/>
            <a:ext cx="6512511" cy="608325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1"/>
                </a:solidFill>
                <a:effectLst/>
              </a:rPr>
              <a:t>Поездки общества инвалидов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 descr="M:\Обменник\Сектор по информационно-аналитической работе\Котликова\ОТ ИВАНОВОЙ\Ветераны\16.10.2012 Варзуга\Новая папка\PIC_01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3816424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:\Обменник\Сектор по информационно-аналитической работе\Котликова\фото координационный Совет\100_07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45000"/>
            <a:ext cx="3523519" cy="264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M:\Обменник\Сектор по информационно-аналитической работе\Котликова\фото координационный Совет\100_07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58" y="3789040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:\Обменник\Сектор по информационно-аналитической работе\Котликова\ОТ ИВАНОВОЙ\09.02.15\IMG_07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074" y="3789040"/>
            <a:ext cx="3816423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12878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02429"/>
            <a:ext cx="6512511" cy="1614403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effectLst/>
              </a:rPr>
              <a:t>Круглый стол по вопросам инвалидов</a:t>
            </a:r>
            <a:endParaRPr lang="ru-RU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16679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9" name="Picture 3" descr="M:\Обменник\Сектор по информационно-аналитической работе\Котликова\фото координационный Совет\инвалиды\IMG_78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52559"/>
            <a:ext cx="4056856" cy="270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:\Обменник\Сектор по информационно-аналитической работе\Котликова\фото координационный Совет\инвалиды\IMG_78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4092194" cy="272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14360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6379"/>
            <a:ext cx="8640959" cy="968365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  <a:effectLst/>
              </a:rPr>
              <a:t>Встречи с представителями </a:t>
            </a:r>
            <a:br>
              <a:rPr lang="ru-RU" sz="2800" dirty="0" smtClean="0">
                <a:solidFill>
                  <a:schemeClr val="accent1"/>
                </a:solidFill>
                <a:effectLst/>
              </a:rPr>
            </a:br>
            <a:r>
              <a:rPr lang="ru-RU" sz="2800" dirty="0" smtClean="0">
                <a:solidFill>
                  <a:schemeClr val="accent1"/>
                </a:solidFill>
                <a:effectLst/>
              </a:rPr>
              <a:t>народной экспертизы,  коммунальный час</a:t>
            </a:r>
            <a:r>
              <a:rPr lang="ru-RU" sz="2800" dirty="0" smtClean="0">
                <a:solidFill>
                  <a:schemeClr val="accent1"/>
                </a:solidFill>
              </a:rPr>
              <a:t> </a:t>
            </a:r>
            <a:endParaRPr lang="ru-RU" sz="2800" dirty="0">
              <a:solidFill>
                <a:schemeClr val="accent1"/>
              </a:solidFill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2" name="Picture 2" descr="M:\Обменник\Сектор по информационно-аналитической работе\САЙТ\!Опубликовано (архив)\2014\10. Октябрь\2014-10-21\Народная экспертиза\20141021ne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04926"/>
            <a:ext cx="4032448" cy="268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M:\Обменник\Сектор по информационно-аналитической работе\САЙТ\!Опубликовано (архив)\2015\01. Январь\2015-01-15\20150116zhk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376" y="3645024"/>
            <a:ext cx="4327344" cy="288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93798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936104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/>
                </a:solidFill>
                <a:effectLst/>
              </a:rPr>
              <a:t>Обращения ветеранов </a:t>
            </a:r>
            <a:br>
              <a:rPr lang="ru-RU" sz="3200" dirty="0" smtClean="0">
                <a:solidFill>
                  <a:schemeClr val="accent1"/>
                </a:solidFill>
                <a:effectLst/>
              </a:rPr>
            </a:br>
            <a:r>
              <a:rPr lang="ru-RU" sz="3200" dirty="0" smtClean="0">
                <a:solidFill>
                  <a:schemeClr val="accent1"/>
                </a:solidFill>
                <a:effectLst/>
              </a:rPr>
              <a:t>на особом контроле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2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6" name="Picture 2" descr="M:\Обменник\Сектор по информационно-аналитической работе\САЙТ\!Опубликовано (архив)\2015\01. Январь\2015-01-19\20150119g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45429"/>
            <a:ext cx="7499805" cy="499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8327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1"/>
            <a:ext cx="7736647" cy="720081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/>
                </a:solidFill>
                <a:effectLst/>
              </a:rPr>
              <a:t>Субботник на «Тропе здоровья»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70" name="Picture 2" descr="M:\Обменник\Сектор по информационно-аналитической работе\Котликова\фото координационный Совет\IMG_32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5429"/>
            <a:ext cx="4355975" cy="290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M:\Обменник\Сектор по информационно-аналитической работе\Котликова\фото координационный Совет\IMG_32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242" y="3789041"/>
            <a:ext cx="4201742" cy="280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55805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56379"/>
            <a:ext cx="6512511" cy="536317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/>
                </a:solidFill>
                <a:effectLst/>
              </a:rPr>
              <a:t>Турслет</a:t>
            </a:r>
            <a:endParaRPr lang="ru-RU" sz="3200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0" y="0"/>
            <a:ext cx="228600" cy="6858000"/>
            <a:chOff x="0" y="0"/>
            <a:chExt cx="228600" cy="6858000"/>
          </a:xfrm>
        </p:grpSpPr>
        <p:pic>
          <p:nvPicPr>
            <p:cNvPr id="4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7175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" cy="2578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D:\My docs\Site\12.bmp"/>
            <p:cNvPicPr>
              <a:picLocks noChangeAspect="1" noChangeArrowheads="1"/>
            </p:cNvPicPr>
            <p:nvPr/>
          </p:nvPicPr>
          <p:blipFill>
            <a:blip r:embed="rId2" cstate="print"/>
            <a:srcRect r="6264" b="33498"/>
            <a:stretch>
              <a:fillRect/>
            </a:stretch>
          </p:blipFill>
          <p:spPr bwMode="auto">
            <a:xfrm>
              <a:off x="0" y="5143500"/>
              <a:ext cx="214313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194" name="Picture 2" descr="M:\Обменник\Сектор по информационно-аналитической работе\Котликова\фото координационный Совет\DSCN16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M:\Обменник\Сектор по информационно-аналитической работе\Котликова\фото координационный Совет\DSCN16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50936"/>
            <a:ext cx="3779912" cy="283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M:\Обменник\Сектор по информационно-аналитической работе\Котликова\фото координационный Совет\DSCN16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81783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M:\Обменник\Сектор по информационно-аналитической работе\Котликова\фото координационный Совет\DSCN16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812" y="3881782"/>
            <a:ext cx="3906180" cy="292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45379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5638</TotalTime>
  <Words>320</Words>
  <Application>Microsoft Office PowerPoint</Application>
  <PresentationFormat>Экран (4:3)</PresentationFormat>
  <Paragraphs>60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Об опыте работы муниципального образования Кандалакшский район, направленной на  повышение качества жизни ветеранов и пенсионеров</vt:lpstr>
      <vt:lpstr>Презентация PowerPoint</vt:lpstr>
      <vt:lpstr>К Дню пожилого человека  и декаде инвалидов Сертификаты на бесплатные услуги:  услуги прачечной – 10 сертификатов   наборы хозяйственного назначения – 15 штук  услуги стоматологического кабинета – 11 талонов  услуги парикмахерской – 34 сертификата  услуги бани – 20 талонов  ремонт обуви – 10 сертификатов </vt:lpstr>
      <vt:lpstr>Поездки общества инвалидов</vt:lpstr>
      <vt:lpstr>Круглый стол по вопросам инвалидов</vt:lpstr>
      <vt:lpstr>Встречи с представителями  народной экспертизы,  коммунальный час </vt:lpstr>
      <vt:lpstr>Обращения ветеранов  на особом контроле</vt:lpstr>
      <vt:lpstr>Субботник на «Тропе здоровья»</vt:lpstr>
      <vt:lpstr>Турслет</vt:lpstr>
      <vt:lpstr>Боулинг</vt:lpstr>
      <vt:lpstr>Компьютерные курсы</vt:lpstr>
      <vt:lpstr>Помещения в аренду на безвозмездной основе предоставлены:</vt:lpstr>
      <vt:lpstr>Поздравление ветеранов в п. Лесозаводский</vt:lpstr>
      <vt:lpstr>Автобус до магазина «Евророс»</vt:lpstr>
      <vt:lpstr>Презентация PowerPoint</vt:lpstr>
      <vt:lpstr>Презентация PowerPoint</vt:lpstr>
      <vt:lpstr>Презентация PowerPoint</vt:lpstr>
      <vt:lpstr>Гемодиализ</vt:lpstr>
      <vt:lpstr>Выездные приемы прием врачей-сурдологов Мурманской областной клинической больницы им. П. А. Баяндина в  Кандалакше</vt:lpstr>
      <vt:lpstr>Ремонты квартир ветеранов</vt:lpstr>
      <vt:lpstr>Организация досуга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Хабибулина</dc:creator>
  <cp:lastModifiedBy>Сергей В. Тришин</cp:lastModifiedBy>
  <cp:revision>469</cp:revision>
  <dcterms:created xsi:type="dcterms:W3CDTF">2010-11-18T09:21:26Z</dcterms:created>
  <dcterms:modified xsi:type="dcterms:W3CDTF">2015-02-09T13:07:03Z</dcterms:modified>
</cp:coreProperties>
</file>